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483" r:id="rId4"/>
    <p:sldId id="484" r:id="rId5"/>
    <p:sldId id="485" r:id="rId6"/>
    <p:sldId id="486" r:id="rId7"/>
    <p:sldId id="504" r:id="rId8"/>
    <p:sldId id="505" r:id="rId9"/>
    <p:sldId id="503" r:id="rId10"/>
    <p:sldId id="489" r:id="rId11"/>
    <p:sldId id="506" r:id="rId12"/>
    <p:sldId id="490" r:id="rId13"/>
    <p:sldId id="507" r:id="rId14"/>
    <p:sldId id="500" r:id="rId15"/>
    <p:sldId id="502" r:id="rId16"/>
    <p:sldId id="495" r:id="rId17"/>
    <p:sldId id="477" r:id="rId18"/>
    <p:sldId id="399" r:id="rId19"/>
    <p:sldId id="409" r:id="rId20"/>
    <p:sldId id="481" r:id="rId21"/>
    <p:sldId id="482" r:id="rId22"/>
    <p:sldId id="49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0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tags/ref_standard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2/index2.html"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3.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02/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tags/ref_standardattributes.asp" TargetMode="External"/><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w3schools.com/tags/tag_div.asp" TargetMode="External"/><Relationship Id="rId4" Type="http://schemas.openxmlformats.org/officeDocument/2006/relationships/hyperlink" Target="https://www.w3schools.com/tags/ref_eventattributes.as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1.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MouriTechUI5Fiori/blob/master/Day%202/images/anubhavtrainings.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807724"/>
            <a:ext cx="8344582" cy="3139321"/>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202124"/>
                </a:solidFill>
                <a:effectLst/>
                <a:latin typeface="Calibri (body)"/>
              </a:rPr>
              <a:t>The HTML &lt;form&gt; tag is </a:t>
            </a:r>
            <a:r>
              <a:rPr lang="en-US" b="1" i="0" dirty="0">
                <a:solidFill>
                  <a:srgbClr val="202124"/>
                </a:solidFill>
                <a:effectLst/>
                <a:latin typeface="Calibri (body)"/>
              </a:rPr>
              <a:t>used for creating a form for user input</a:t>
            </a:r>
            <a:r>
              <a:rPr lang="en-US" b="0" i="0" dirty="0">
                <a:solidFill>
                  <a:srgbClr val="202124"/>
                </a:solidFill>
                <a:effectLst/>
                <a:latin typeface="Calibri (body)"/>
              </a:rPr>
              <a:t>.</a:t>
            </a:r>
          </a:p>
          <a:p>
            <a:pPr marL="285750" indent="-285750">
              <a:buFont typeface="Wingdings" panose="05000000000000000000" pitchFamily="2" charset="2"/>
              <a:buChar char="Ø"/>
            </a:pPr>
            <a:r>
              <a:rPr lang="en-US" b="0" i="0" dirty="0">
                <a:solidFill>
                  <a:srgbClr val="202124"/>
                </a:solidFill>
                <a:effectLst/>
                <a:latin typeface="Calibri (body)"/>
              </a:rPr>
              <a:t>A form can contain </a:t>
            </a:r>
            <a:r>
              <a:rPr lang="en-US" b="0" i="0" dirty="0" err="1">
                <a:solidFill>
                  <a:srgbClr val="202124"/>
                </a:solidFill>
                <a:effectLst/>
                <a:latin typeface="Calibri (body)"/>
              </a:rPr>
              <a:t>textfields</a:t>
            </a:r>
            <a:r>
              <a:rPr lang="en-US" b="0" i="0" dirty="0">
                <a:solidFill>
                  <a:srgbClr val="202124"/>
                </a:solidFill>
                <a:effectLst/>
                <a:latin typeface="Calibri (body)"/>
              </a:rPr>
              <a:t>, checkboxes, radio-buttons and more. Forms are used to pass user-data to a specified URL.</a:t>
            </a:r>
            <a:endParaRPr lang="en-US" dirty="0">
              <a:solidFill>
                <a:srgbClr val="202124"/>
              </a:solidFill>
              <a:latin typeface="Calibri (body)"/>
            </a:endParaRPr>
          </a:p>
          <a:p>
            <a:pPr marL="285750" indent="-285750">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&lt;form&gt;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effectLst/>
                <a:latin typeface="Calibri (body)"/>
                <a:hlinkClick r:id="rId3"/>
              </a:rPr>
              <a:t>Global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effectLst/>
                <a:latin typeface="Calibri (body)"/>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00"/>
                </a:solidFill>
                <a:effectLst/>
                <a:latin typeface="Calibri (body)"/>
              </a:rPr>
              <a:t>Most browsers will display the </a:t>
            </a:r>
            <a:r>
              <a:rPr kumimoji="0" lang="en-US" altLang="en-US" b="0" i="0" u="none" strike="noStrike" cap="none" normalizeH="0" baseline="0" dirty="0">
                <a:ln>
                  <a:noFill/>
                </a:ln>
                <a:effectLst/>
                <a:latin typeface="Calibri (body)"/>
              </a:rPr>
              <a:t>&lt;form&gt; </a:t>
            </a:r>
            <a:r>
              <a:rPr kumimoji="0" lang="en-US" altLang="en-US" b="0" i="0" u="none" strike="noStrike" cap="none" normalizeH="0" baseline="0" dirty="0">
                <a:ln>
                  <a:noFill/>
                </a:ln>
                <a:solidFill>
                  <a:srgbClr val="000000"/>
                </a:solidFill>
                <a:effectLst/>
                <a:latin typeface="Calibri (body)"/>
              </a:rPr>
              <a:t>element with the following default values:</a:t>
            </a:r>
            <a:r>
              <a:rPr kumimoji="0" lang="en-US" altLang="en-US" b="0" i="0" u="none" strike="noStrike" cap="none" normalizeH="0" baseline="0" dirty="0">
                <a:ln>
                  <a:noFill/>
                </a:ln>
                <a:effectLst/>
                <a:latin typeface="Calibri (body)"/>
              </a:rPr>
              <a:t> </a:t>
            </a:r>
          </a:p>
          <a:p>
            <a:pPr lvl="1"/>
            <a:endParaRPr lang="en-US" b="0" i="0" dirty="0">
              <a:solidFill>
                <a:srgbClr val="A52A2A"/>
              </a:solidFill>
              <a:effectLst/>
              <a:latin typeface="Consolas" panose="020B0609020204030204" pitchFamily="49" charset="0"/>
            </a:endParaRPr>
          </a:p>
          <a:p>
            <a:pPr lvl="1"/>
            <a:r>
              <a:rPr lang="en-US" b="0" i="0" dirty="0">
                <a:solidFill>
                  <a:srgbClr val="A52A2A"/>
                </a:solidFill>
                <a:effectLst/>
                <a:latin typeface="Consolas" panose="020B0609020204030204" pitchFamily="49" charset="0"/>
              </a:rPr>
              <a:t>form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display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block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margin-top</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0em</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US" b="1" i="0" dirty="0">
              <a:solidFill>
                <a:srgbClr val="FF0000"/>
              </a:solidFill>
              <a:effectLst/>
              <a:latin typeface="Consolas" panose="020B0609020204030204" pitchFamily="49" charset="0"/>
            </a:endParaRPr>
          </a:p>
          <a:p>
            <a:pPr lvl="1"/>
            <a:endParaRPr lang="en-US" b="1" i="0" dirty="0">
              <a:solidFill>
                <a:srgbClr val="FF0000"/>
              </a:solidFill>
              <a:effectLst/>
              <a:latin typeface="Consolas" panose="020B0609020204030204" pitchFamily="49" charset="0"/>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3076" name="Picture 4" descr="HTML form tag | How to display forms and its elements?">
            <a:extLst>
              <a:ext uri="{FF2B5EF4-FFF2-40B4-BE49-F238E27FC236}">
                <a16:creationId xmlns:a16="http://schemas.microsoft.com/office/drawing/2014/main" id="{BB6159B1-A979-4D67-BB40-E6BC8566B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5624" y="425146"/>
            <a:ext cx="4629361" cy="3147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82F074C-0819-4AB1-B05C-C246208D4102}"/>
              </a:ext>
            </a:extLst>
          </p:cNvPr>
          <p:cNvPicPr>
            <a:picLocks noChangeAspect="1"/>
          </p:cNvPicPr>
          <p:nvPr/>
        </p:nvPicPr>
        <p:blipFill>
          <a:blip r:embed="rId5"/>
          <a:stretch>
            <a:fillRect/>
          </a:stretch>
        </p:blipFill>
        <p:spPr>
          <a:xfrm>
            <a:off x="3829740" y="2717610"/>
            <a:ext cx="4532520" cy="3224025"/>
          </a:xfrm>
          <a:prstGeom prst="rect">
            <a:avLst/>
          </a:prstGeom>
        </p:spPr>
      </p:pic>
    </p:spTree>
    <p:extLst>
      <p:ext uri="{BB962C8B-B14F-4D97-AF65-F5344CB8AC3E}">
        <p14:creationId xmlns:p14="http://schemas.microsoft.com/office/powerpoint/2010/main" val="164336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807724"/>
            <a:ext cx="8344582" cy="3139321"/>
          </a:xfrm>
          <a:prstGeom prst="rect">
            <a:avLst/>
          </a:prstGeom>
          <a:noFill/>
        </p:spPr>
        <p:txBody>
          <a:bodyPr wrap="square" rtlCol="0">
            <a:spAutoFit/>
          </a:bodyPr>
          <a:lstStyle/>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&lt;li&gt; </a:t>
            </a:r>
            <a:r>
              <a:rPr kumimoji="0" lang="en-US" altLang="en-US" b="0" i="0" u="none" strike="noStrike" cap="none" normalizeH="0" baseline="0" dirty="0">
                <a:ln>
                  <a:noFill/>
                </a:ln>
                <a:solidFill>
                  <a:srgbClr val="000000"/>
                </a:solidFill>
                <a:effectLst/>
                <a:latin typeface="Calibri (body)"/>
              </a:rPr>
              <a:t>tag defines a list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&lt;li&gt; </a:t>
            </a:r>
            <a:r>
              <a:rPr kumimoji="0" lang="en-US" altLang="en-US" b="0" i="0" u="none" strike="noStrike" cap="none" normalizeH="0" baseline="0" dirty="0">
                <a:ln>
                  <a:noFill/>
                </a:ln>
                <a:solidFill>
                  <a:srgbClr val="000000"/>
                </a:solidFill>
                <a:effectLst/>
                <a:latin typeface="Calibri (body)"/>
              </a:rPr>
              <a:t>tag is used inside ordered lists(</a:t>
            </a:r>
            <a:r>
              <a:rPr lang="en-US" altLang="en-US" dirty="0">
                <a:latin typeface="Calibri (body)"/>
              </a:rPr>
              <a:t>&lt;ol&gt;</a:t>
            </a:r>
            <a:r>
              <a:rPr kumimoji="0" lang="en-US" altLang="en-US" b="0" i="0" u="none" strike="noStrike" cap="none" normalizeH="0" baseline="0" dirty="0">
                <a:ln>
                  <a:noFill/>
                </a:ln>
                <a:solidFill>
                  <a:srgbClr val="000000"/>
                </a:solidFill>
                <a:effectLst/>
                <a:latin typeface="Calibri (body)"/>
              </a:rPr>
              <a:t>), unordered lists (</a:t>
            </a:r>
            <a:r>
              <a:rPr lang="en-US" altLang="en-US" dirty="0">
                <a:latin typeface="Calibri (body)"/>
              </a:rPr>
              <a:t>&lt;ul&gt;</a:t>
            </a:r>
            <a:r>
              <a:rPr kumimoji="0" lang="en-US" altLang="en-US" b="0" i="0" u="none" strike="noStrike" cap="none" normalizeH="0" baseline="0" dirty="0">
                <a:ln>
                  <a:noFill/>
                </a:ln>
                <a:solidFill>
                  <a:srgbClr val="000000"/>
                </a:solidFill>
                <a:effectLst/>
                <a:latin typeface="Calibri (body)"/>
              </a:rPr>
              <a:t>), and in menu lists (</a:t>
            </a:r>
            <a:r>
              <a:rPr lang="en-US" altLang="en-US" dirty="0">
                <a:latin typeface="Calibri (body)"/>
              </a:rPr>
              <a:t>&lt;menu&gt;</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000000"/>
                </a:solidFill>
                <a:effectLst/>
                <a:latin typeface="Calibri (body)"/>
              </a:rPr>
              <a:t>In &lt;ul&gt; and &lt;menu&gt;, the list items will usually be displayed with bullet points.</a:t>
            </a:r>
            <a:endParaRPr lang="en-US" b="0" i="0" dirty="0">
              <a:solidFill>
                <a:srgbClr val="202124"/>
              </a:solidFill>
              <a:effectLst/>
              <a:latin typeface="Calibri (body)"/>
            </a:endParaRPr>
          </a:p>
          <a:p>
            <a:pPr marL="285750" indent="-285750" algn="just">
              <a:buFont typeface="Wingdings" panose="05000000000000000000" pitchFamily="2" charset="2"/>
              <a:buChar char="Ø"/>
            </a:pPr>
            <a:r>
              <a:rPr lang="en-US" b="0" i="0" dirty="0">
                <a:solidFill>
                  <a:srgbClr val="000000"/>
                </a:solidFill>
                <a:effectLst/>
                <a:latin typeface="Calibri (body)"/>
              </a:rPr>
              <a:t>In &lt;ol&gt;, the list items will usually be displayed with numbers or letters.</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HTML </a:t>
            </a:r>
            <a:r>
              <a:rPr kumimoji="0" lang="en-US" altLang="en-US" b="0" i="0" u="none" strike="noStrike" cap="none" normalizeH="0" baseline="0" dirty="0">
                <a:ln>
                  <a:noFill/>
                </a:ln>
                <a:effectLst/>
                <a:latin typeface="Calibri (body)"/>
              </a:rPr>
              <a:t>&lt;ol&gt; </a:t>
            </a:r>
            <a:r>
              <a:rPr kumimoji="0" lang="en-US" altLang="en-US" b="0" i="0" u="none" strike="noStrike" cap="none" normalizeH="0" baseline="0" dirty="0">
                <a:ln>
                  <a:noFill/>
                </a:ln>
                <a:solidFill>
                  <a:srgbClr val="000000"/>
                </a:solidFill>
                <a:effectLst/>
                <a:latin typeface="Calibri (body)"/>
              </a:rPr>
              <a:t>tag defines an ordered list. An ordered list can be numerical or alphabetical.</a:t>
            </a:r>
          </a:p>
          <a:p>
            <a:pPr marL="285750" indent="-285750" algn="just">
              <a:buFont typeface="Wingdings" panose="05000000000000000000" pitchFamily="2" charset="2"/>
              <a:buChar char="Ø"/>
            </a:pPr>
            <a:r>
              <a:rPr lang="en-US" b="0" i="0" dirty="0">
                <a:solidFill>
                  <a:srgbClr val="333333"/>
                </a:solidFill>
                <a:effectLst/>
                <a:latin typeface="inter-regular"/>
              </a:rPr>
              <a:t>HTML Lists are used to specify lists of information. All lists may contain one or more list elements.</a:t>
            </a:r>
            <a:endParaRPr kumimoji="0" lang="en-US" altLang="en-US" b="0" i="0" u="none" strike="noStrike" cap="none" normalizeH="0" baseline="0" dirty="0">
              <a:ln>
                <a:noFill/>
              </a:ln>
              <a:solidFill>
                <a:srgbClr val="000000"/>
              </a:solidFill>
              <a:effectLst/>
              <a:latin typeface="Calibri (body)"/>
            </a:endParaRPr>
          </a:p>
          <a:p>
            <a:pPr marL="285750" indent="-285750" algn="just">
              <a:buFont typeface="Wingdings" panose="05000000000000000000" pitchFamily="2" charset="2"/>
              <a:buChar char="Ø"/>
            </a:pPr>
            <a:endParaRPr kumimoji="0" lang="en-US" altLang="en-US" b="0" i="0" u="none" strike="noStrike" cap="none" normalizeH="0" baseline="0" dirty="0">
              <a:ln>
                <a:noFill/>
              </a:ln>
              <a:solidFill>
                <a:schemeClr val="tx1"/>
              </a:solidFill>
              <a:effectLst/>
              <a:latin typeface="Calibri (body)"/>
            </a:endParaRPr>
          </a:p>
          <a:p>
            <a:pPr marL="285750" indent="-285750">
              <a:buFont typeface="Wingdings" panose="05000000000000000000" pitchFamily="2" charset="2"/>
              <a:buChar char="Ø"/>
            </a:pPr>
            <a:endParaRPr lang="en-US" dirty="0">
              <a:solidFill>
                <a:srgbClr val="202124"/>
              </a:solidFill>
              <a:latin typeface="Calibri (body)"/>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4101" name="Picture 5" descr="HTML &amp;lt;LI&amp;gt; Tag">
            <a:extLst>
              <a:ext uri="{FF2B5EF4-FFF2-40B4-BE49-F238E27FC236}">
                <a16:creationId xmlns:a16="http://schemas.microsoft.com/office/drawing/2014/main" id="{4FAF7AC4-AB64-4CB3-96E0-C5A924C8B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072" y="277320"/>
            <a:ext cx="2491401" cy="8304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C0F6AC-01AB-499D-A9D5-4BA2D8471C17}"/>
              </a:ext>
            </a:extLst>
          </p:cNvPr>
          <p:cNvPicPr>
            <a:picLocks noChangeAspect="1"/>
          </p:cNvPicPr>
          <p:nvPr/>
        </p:nvPicPr>
        <p:blipFill>
          <a:blip r:embed="rId4"/>
          <a:stretch>
            <a:fillRect/>
          </a:stretch>
        </p:blipFill>
        <p:spPr>
          <a:xfrm>
            <a:off x="9070109" y="1968412"/>
            <a:ext cx="2949310" cy="3803247"/>
          </a:xfrm>
          <a:prstGeom prst="rect">
            <a:avLst/>
          </a:prstGeom>
        </p:spPr>
      </p:pic>
      <p:cxnSp>
        <p:nvCxnSpPr>
          <p:cNvPr id="14" name="Straight Connector 13">
            <a:extLst>
              <a:ext uri="{FF2B5EF4-FFF2-40B4-BE49-F238E27FC236}">
                <a16:creationId xmlns:a16="http://schemas.microsoft.com/office/drawing/2014/main" id="{92382F5A-61C3-4636-9EE5-FC9B4C47324D}"/>
              </a:ext>
            </a:extLst>
          </p:cNvPr>
          <p:cNvCxnSpPr>
            <a:cxnSpLocks/>
          </p:cNvCxnSpPr>
          <p:nvPr/>
        </p:nvCxnSpPr>
        <p:spPr>
          <a:xfrm>
            <a:off x="325567" y="4336764"/>
            <a:ext cx="842127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A2A3E9-F3A9-4D7A-904F-89456AF71D0E}"/>
              </a:ext>
            </a:extLst>
          </p:cNvPr>
          <p:cNvSpPr txBox="1"/>
          <p:nvPr/>
        </p:nvSpPr>
        <p:spPr>
          <a:xfrm>
            <a:off x="2346039" y="4537695"/>
            <a:ext cx="2124075" cy="646331"/>
          </a:xfrm>
          <a:prstGeom prst="rect">
            <a:avLst/>
          </a:prstGeom>
          <a:noFill/>
        </p:spPr>
        <p:txBody>
          <a:bodyPr wrap="square" rtlCol="0">
            <a:spAutoFit/>
          </a:bodyPr>
          <a:lstStyle/>
          <a:p>
            <a:r>
              <a:rPr lang="en-US" dirty="0"/>
              <a:t>Exercise code links:</a:t>
            </a: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21" name="Picture 5" descr="HTML &amp;lt;LI&amp;gt; Tag">
            <a:extLst>
              <a:ext uri="{FF2B5EF4-FFF2-40B4-BE49-F238E27FC236}">
                <a16:creationId xmlns:a16="http://schemas.microsoft.com/office/drawing/2014/main" id="{F6B16228-8114-400C-B543-851662727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072" y="221902"/>
            <a:ext cx="2491401" cy="8304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HTML &amp;lt;LI&amp;gt; Tag">
            <a:extLst>
              <a:ext uri="{FF2B5EF4-FFF2-40B4-BE49-F238E27FC236}">
                <a16:creationId xmlns:a16="http://schemas.microsoft.com/office/drawing/2014/main" id="{6B90E150-8870-4CD4-B620-8714658F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39" y="4417494"/>
            <a:ext cx="1517674" cy="76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4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436752"/>
            <a:ext cx="4828902" cy="2622427"/>
          </a:xfrm>
          <a:prstGeom prst="rect">
            <a:avLst/>
          </a:prstGeom>
          <a:noFill/>
          <a:extLst>
            <a:ext uri="{909E8E84-426E-40DD-AFC4-6F175D3DCCD1}">
              <a14:hiddenFill xmlns:a14="http://schemas.microsoft.com/office/drawing/2010/main">
                <a:solidFill>
                  <a:srgbClr val="FFFFFF"/>
                </a:solidFill>
              </a14:hiddenFill>
            </a:ext>
          </a:extLst>
        </p:spPr>
      </p:pic>
      <p:sp>
        <p:nvSpPr>
          <p:cNvPr id="30" name="Footer Placeholder 45">
            <a:extLst>
              <a:ext uri="{FF2B5EF4-FFF2-40B4-BE49-F238E27FC236}">
                <a16:creationId xmlns:a16="http://schemas.microsoft.com/office/drawing/2014/main" id="{96B8C1DF-9F74-4E95-95CB-C834BB865BB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827072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Table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779090"/>
            <a:ext cx="8104436"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000000"/>
                </a:solidFill>
                <a:effectLst/>
                <a:latin typeface="Calibri (body)"/>
              </a:rPr>
              <a:t>HTML tables allow web developers to arrange data into rows and columns.</a:t>
            </a:r>
          </a:p>
          <a:p>
            <a:pPr marL="285750" indent="-285750" algn="just">
              <a:buFont typeface="Wingdings" panose="05000000000000000000" pitchFamily="2" charset="2"/>
              <a:buChar char="Ø"/>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Wingdings" panose="05000000000000000000" pitchFamily="2" charset="2"/>
              <a:buChar char="Ø"/>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Wingdings" panose="05000000000000000000" pitchFamily="2" charset="2"/>
              <a:buChar char="Ø"/>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a:t>
            </a:r>
            <a:r>
              <a:rPr lang="en-US" dirty="0" err="1">
                <a:latin typeface="Calibri (body)"/>
              </a:rPr>
              <a:t>colgroup</a:t>
            </a:r>
            <a:r>
              <a:rPr lang="en-US" dirty="0">
                <a:latin typeface="Calibri (body)"/>
              </a:rPr>
              <a:t>&gt;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a:t>
            </a:r>
            <a:r>
              <a:rPr lang="en-US" dirty="0" err="1">
                <a:latin typeface="Calibri (body)"/>
              </a:rPr>
              <a:t>thead</a:t>
            </a:r>
            <a:r>
              <a:rPr lang="en-US" dirty="0">
                <a:latin typeface="Calibri (body)"/>
              </a:rPr>
              <a:t>&gt;</a:t>
            </a:r>
            <a:r>
              <a:rPr lang="en-US" i="0" dirty="0">
                <a:solidFill>
                  <a:srgbClr val="000000"/>
                </a:solidFill>
                <a:effectLst/>
                <a:latin typeface="Calibri (body)"/>
              </a:rPr>
              <a:t>, </a:t>
            </a:r>
            <a:r>
              <a:rPr lang="en-US" dirty="0">
                <a:latin typeface="Calibri (body)"/>
              </a:rPr>
              <a:t>&lt;</a:t>
            </a:r>
            <a:r>
              <a:rPr lang="en-US" dirty="0" err="1">
                <a:latin typeface="Calibri (body)"/>
              </a:rPr>
              <a:t>tfoot</a:t>
            </a:r>
            <a:r>
              <a:rPr lang="en-US" dirty="0">
                <a:latin typeface="Calibri (body)"/>
              </a:rPr>
              <a:t>&gt;</a:t>
            </a:r>
            <a:r>
              <a:rPr lang="en-US" i="0" dirty="0">
                <a:solidFill>
                  <a:srgbClr val="000000"/>
                </a:solidFill>
                <a:effectLst/>
                <a:latin typeface="Calibri (body)"/>
              </a:rPr>
              <a:t>, and </a:t>
            </a:r>
            <a:r>
              <a:rPr lang="en-US" dirty="0">
                <a:latin typeface="Calibri (body)"/>
              </a:rPr>
              <a:t>&lt;</a:t>
            </a:r>
            <a:r>
              <a:rPr lang="en-US" dirty="0" err="1">
                <a:latin typeface="Calibri (body)"/>
              </a:rPr>
              <a:t>tbody</a:t>
            </a:r>
            <a:r>
              <a:rPr lang="en-US" dirty="0">
                <a:latin typeface="Calibri (body)"/>
              </a:rPr>
              <a:t>&gt; </a:t>
            </a:r>
            <a:r>
              <a:rPr lang="en-US" i="0" dirty="0">
                <a:solidFill>
                  <a:srgbClr val="000000"/>
                </a:solidFill>
                <a:effectLst/>
                <a:latin typeface="Calibri (body)"/>
              </a:rPr>
              <a:t>elements.</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By default, the text in &lt;th&gt; elements are bold and centered, but you can change that with CSS. </a:t>
            </a:r>
          </a:p>
          <a:p>
            <a:pPr marL="285750" indent="-285750" algn="just">
              <a:buFont typeface="Wingdings" panose="05000000000000000000" pitchFamily="2" charset="2"/>
              <a:buChar char="Ø"/>
            </a:pPr>
            <a:endParaRPr lang="en-US" dirty="0">
              <a:solidFill>
                <a:srgbClr val="202124"/>
              </a:solidFill>
              <a:latin typeface="Calibri (body)"/>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cxnSp>
        <p:nvCxnSpPr>
          <p:cNvPr id="14" name="Straight Connector 13">
            <a:extLst>
              <a:ext uri="{FF2B5EF4-FFF2-40B4-BE49-F238E27FC236}">
                <a16:creationId xmlns:a16="http://schemas.microsoft.com/office/drawing/2014/main" id="{92382F5A-61C3-4636-9EE5-FC9B4C47324D}"/>
              </a:ext>
            </a:extLst>
          </p:cNvPr>
          <p:cNvCxnSpPr>
            <a:cxnSpLocks/>
          </p:cNvCxnSpPr>
          <p:nvPr/>
        </p:nvCxnSpPr>
        <p:spPr>
          <a:xfrm>
            <a:off x="261764" y="4479328"/>
            <a:ext cx="824492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A2A3E9-F3A9-4D7A-904F-89456AF71D0E}"/>
              </a:ext>
            </a:extLst>
          </p:cNvPr>
          <p:cNvSpPr txBox="1"/>
          <p:nvPr/>
        </p:nvSpPr>
        <p:spPr>
          <a:xfrm>
            <a:off x="1668465" y="4910692"/>
            <a:ext cx="4630920" cy="646331"/>
          </a:xfrm>
          <a:prstGeom prst="rect">
            <a:avLst/>
          </a:prstGeom>
          <a:noFill/>
        </p:spPr>
        <p:txBody>
          <a:bodyPr wrap="square" rtlCol="0">
            <a:spAutoFit/>
          </a:bodyPr>
          <a:lstStyle/>
          <a:p>
            <a:r>
              <a:rPr lang="en-US" dirty="0"/>
              <a:t>Exercise code link</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5122" name="Picture 2" descr="HTML table tag | What is table tag | how to show tables - Tutorialdeep">
            <a:extLst>
              <a:ext uri="{FF2B5EF4-FFF2-40B4-BE49-F238E27FC236}">
                <a16:creationId xmlns:a16="http://schemas.microsoft.com/office/drawing/2014/main" id="{30007DF2-A151-4AF1-A7F5-4B3D93F03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872" y="1867387"/>
            <a:ext cx="4008716" cy="27251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ML &amp;lt;TABLE&amp;gt; Tag">
            <a:extLst>
              <a:ext uri="{FF2B5EF4-FFF2-40B4-BE49-F238E27FC236}">
                <a16:creationId xmlns:a16="http://schemas.microsoft.com/office/drawing/2014/main" id="{99ED500E-C6E3-463E-9371-6AF3E8B984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195" y="4906651"/>
            <a:ext cx="1213278" cy="404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7C69D0-7C8E-46E3-B836-CB33B94FBC24}"/>
              </a:ext>
            </a:extLst>
          </p:cNvPr>
          <p:cNvPicPr>
            <a:picLocks noChangeAspect="1"/>
          </p:cNvPicPr>
          <p:nvPr/>
        </p:nvPicPr>
        <p:blipFill rotWithShape="1">
          <a:blip r:embed="rId6"/>
          <a:srcRect b="27551"/>
          <a:stretch/>
        </p:blipFill>
        <p:spPr>
          <a:xfrm>
            <a:off x="4970966" y="4592570"/>
            <a:ext cx="3310906" cy="2085856"/>
          </a:xfrm>
          <a:prstGeom prst="rect">
            <a:avLst/>
          </a:prstGeom>
        </p:spPr>
      </p:pic>
    </p:spTree>
    <p:extLst>
      <p:ext uri="{BB962C8B-B14F-4D97-AF65-F5344CB8AC3E}">
        <p14:creationId xmlns:p14="http://schemas.microsoft.com/office/powerpoint/2010/main" val="24632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
        <p:nvSpPr>
          <p:cNvPr id="29" name="Footer Placeholder 45">
            <a:extLst>
              <a:ext uri="{FF2B5EF4-FFF2-40B4-BE49-F238E27FC236}">
                <a16:creationId xmlns:a16="http://schemas.microsoft.com/office/drawing/2014/main" id="{84C9FDD9-E235-46F8-856B-BACB2B80B9B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89661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create a Form using Form Tag.</a:t>
            </a:r>
          </a:p>
          <a:p>
            <a:r>
              <a:rPr lang="en-US" dirty="0"/>
              <a:t>Adding some Input fields, Label, Button.</a:t>
            </a:r>
          </a:p>
          <a:p>
            <a:r>
              <a:rPr lang="en-US"/>
              <a:t>On Button press going on New DOM.</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8085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B9F6CA0B-109E-4763-A690-CC9671BCB39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642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1A936EE0-2BC9-413D-BBAA-A63541AE940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A2D1642A-04A2-4B89-B388-472B417E5FEF}"/>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0422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9578110" y="6538954"/>
            <a:ext cx="283556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a:t>
            </a:r>
            <a:r>
              <a:rPr lang="en-US" sz="1200" b="1" dirty="0">
                <a:solidFill>
                  <a:prstClr val="black"/>
                </a:solidFill>
                <a:latin typeface="Calibri" panose="020F0502020204030204"/>
              </a:rPr>
              <a:t>Nishan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
        <p:nvSpPr>
          <p:cNvPr id="22" name="Footer Placeholder 45">
            <a:extLst>
              <a:ext uri="{FF2B5EF4-FFF2-40B4-BE49-F238E27FC236}">
                <a16:creationId xmlns:a16="http://schemas.microsoft.com/office/drawing/2014/main" id="{5E7D1389-C46E-4912-8A7B-82FA8E39183E}"/>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499524" y="2964305"/>
            <a:ext cx="3869786" cy="553998"/>
          </a:xfrm>
          <a:prstGeom prst="rect">
            <a:avLst/>
          </a:prstGeom>
          <a:noFill/>
        </p:spPr>
        <p:txBody>
          <a:bodyPr wrap="square" lIns="0" tIns="0" rIns="0" bIns="0" rtlCol="0" anchor="ctr">
            <a:spAutoFit/>
          </a:bodyPr>
          <a:lstStyle/>
          <a:p>
            <a:r>
              <a:rPr lang="en-US" i="0" dirty="0">
                <a:solidFill>
                  <a:srgbClr val="202124"/>
                </a:solidFill>
                <a:effectLst/>
                <a:latin typeface="Calibri" panose="020F0502020204030204" pitchFamily="34" charset="0"/>
                <a:cs typeface="Calibri" panose="020F0502020204030204" pitchFamily="34" charset="0"/>
              </a:rPr>
              <a:t>The &lt;label&gt; tag is used to specify a label for an &lt;input&gt; element of a form.</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675183" y="3081532"/>
            <a:ext cx="878654" cy="369332"/>
          </a:xfrm>
          <a:prstGeom prst="rect">
            <a:avLst/>
          </a:prstGeom>
          <a:noFill/>
        </p:spPr>
        <p:txBody>
          <a:bodyPr wrap="square" rtlCol="0">
            <a:spAutoFit/>
          </a:bodyPr>
          <a:lstStyle/>
          <a:p>
            <a:r>
              <a:rPr lang="en-US" dirty="0">
                <a:solidFill>
                  <a:schemeClr val="bg1"/>
                </a:solidFill>
              </a:rPr>
              <a:t>&lt;label&gt;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&lt;div&gt; Tag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10784928" cy="3693319"/>
          </a:xfrm>
          <a:prstGeom prst="rect">
            <a:avLst/>
          </a:prstGeom>
          <a:noFill/>
        </p:spPr>
        <p:txBody>
          <a:bodyPr wrap="square" rtlCol="0">
            <a:spAutoFit/>
          </a:bodyPr>
          <a:lstStyle/>
          <a:p>
            <a:pPr marL="285750" indent="-285750" algn="just" eaLnBrk="0" fontAlgn="base" hangingPunct="0">
              <a:spcBef>
                <a:spcPct val="0"/>
              </a:spcBef>
              <a:spcAft>
                <a:spcPct val="0"/>
              </a:spcAft>
              <a:buFont typeface="Wingdings" panose="05000000000000000000" pitchFamily="2" charset="2"/>
              <a:buChar char="Ø"/>
            </a:pPr>
            <a:r>
              <a:rPr kumimoji="0" lang="en-US" altLang="en-US" i="0" strike="noStrike" cap="none" normalizeH="0" baseline="0" dirty="0">
                <a:ln>
                  <a:noFill/>
                </a:ln>
                <a:effectLst/>
                <a:cs typeface="Arial" panose="020B0604020202020204" pitchFamily="34" charset="0"/>
              </a:rPr>
              <a:t>The &lt;div&gt; HTML element is the generic container for flow content. It has no effect on the content or layout until styled in some way using CSS (e.g. styling is directly applied to it, or some kind of layout model like Flexbox is applied to its parent element).</a:t>
            </a:r>
            <a:r>
              <a:rPr kumimoji="0" lang="en-US" altLang="en-US" i="0" strike="noStrike" cap="none" normalizeH="0" baseline="0" dirty="0">
                <a:ln>
                  <a:noFill/>
                </a:ln>
                <a:effectLst/>
              </a:rPr>
              <a:t>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i="0" u="none" strike="noStrike" cap="none" normalizeH="0" baseline="0" dirty="0">
                <a:ln>
                  <a:noFill/>
                </a:ln>
                <a:effectLst/>
                <a:latin typeface="Calibri (body)"/>
              </a:rPr>
              <a:t>The &lt;div&gt; tag defines a division or a section in an HTML document.</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 The &lt;div&gt; tag is used as a container for HTML elements - which is then styled with CSS or manipulated with JavaScript.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The &lt;div&gt; tag is easily styled by using the class or id attribute.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Any sort of content can be put inside the &lt;div&gt; tag!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By default, browsers always place a line break before and after the &lt;div&gt; element.</a:t>
            </a:r>
          </a:p>
          <a:p>
            <a:pPr marL="285750" indent="-285750" algn="just"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a:t>
            </a:r>
            <a:r>
              <a:rPr kumimoji="0" lang="en-US" altLang="en-US" b="0" i="0" u="none" strike="noStrike" cap="none" normalizeH="0" baseline="0" dirty="0">
                <a:ln>
                  <a:noFill/>
                </a:ln>
                <a:effectLst/>
                <a:latin typeface="Calibri (body)"/>
              </a:rPr>
              <a:t> &lt;div&gt;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solidFill>
                  <a:schemeClr val="tx1"/>
                </a:solidFill>
                <a:effectLst/>
                <a:latin typeface="Calibri (body)"/>
                <a:hlinkClick r:id="rId3"/>
              </a:rPr>
              <a:t>Global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p>
          <a:p>
            <a:pPr marL="285750" indent="-285750" algn="just"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&lt;div&gt;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solidFill>
                  <a:schemeClr val="tx1"/>
                </a:solidFill>
                <a:effectLst/>
                <a:latin typeface="Calibri (body)"/>
                <a:hlinkClick r:id="rId4"/>
              </a:rPr>
              <a:t>Event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endParaRPr kumimoji="0" lang="en-US" altLang="en-US" i="0" u="none" strike="noStrike" cap="none" normalizeH="0" baseline="0" dirty="0">
              <a:ln>
                <a:noFill/>
              </a:ln>
              <a:effectLst/>
              <a:latin typeface="Calibri (body)"/>
            </a:endParaRPr>
          </a:p>
          <a:p>
            <a:pPr marL="285750" indent="-285750" algn="just">
              <a:buFont typeface="Wingdings" panose="05000000000000000000" pitchFamily="2" charset="2"/>
              <a:buChar char="Ø"/>
            </a:pPr>
            <a:r>
              <a:rPr lang="en-US" dirty="0">
                <a:latin typeface="Calibri (body)"/>
              </a:rPr>
              <a:t>We can excess the &lt;div&gt; Tag Documentation at </a:t>
            </a:r>
            <a:r>
              <a:rPr lang="en-US" dirty="0">
                <a:solidFill>
                  <a:schemeClr val="bg2">
                    <a:lumMod val="50000"/>
                  </a:schemeClr>
                </a:solidFill>
                <a:latin typeface="Calibri (body)"/>
                <a:hlinkClick r:id="rId5">
                  <a:extLst>
                    <a:ext uri="{A12FA001-AC4F-418D-AE19-62706E023703}">
                      <ahyp:hlinkClr xmlns:ahyp="http://schemas.microsoft.com/office/drawing/2018/hyperlinkcolor" val="tx"/>
                    </a:ext>
                  </a:extLst>
                </a:hlinkClick>
              </a:rPr>
              <a:t>https://www.w3schools.com/tags/tag_div.asp</a:t>
            </a:r>
            <a:endParaRPr lang="en-US" dirty="0">
              <a:solidFill>
                <a:schemeClr val="bg2">
                  <a:lumMod val="50000"/>
                </a:schemeClr>
              </a:solidFill>
              <a:latin typeface="Calibri (body)"/>
            </a:endParaRPr>
          </a:p>
          <a:p>
            <a:endParaRPr lang="en-US" i="0" dirty="0">
              <a:solidFill>
                <a:schemeClr val="bg2">
                  <a:lumMod val="50000"/>
                </a:schemeClr>
              </a:solidFill>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4" name="Picture 13">
            <a:extLst>
              <a:ext uri="{FF2B5EF4-FFF2-40B4-BE49-F238E27FC236}">
                <a16:creationId xmlns:a16="http://schemas.microsoft.com/office/drawing/2014/main" id="{A6C5E6AF-92FB-4FBE-96D0-781C32D29733}"/>
              </a:ext>
            </a:extLst>
          </p:cNvPr>
          <p:cNvPicPr>
            <a:picLocks noChangeAspect="1"/>
          </p:cNvPicPr>
          <p:nvPr/>
        </p:nvPicPr>
        <p:blipFill>
          <a:blip r:embed="rId6"/>
          <a:stretch>
            <a:fillRect/>
          </a:stretch>
        </p:blipFill>
        <p:spPr>
          <a:xfrm>
            <a:off x="814958" y="4593040"/>
            <a:ext cx="4409176" cy="1706160"/>
          </a:xfrm>
          <a:prstGeom prst="rect">
            <a:avLst/>
          </a:prstGeom>
        </p:spPr>
      </p:pic>
      <p:pic>
        <p:nvPicPr>
          <p:cNvPr id="1034" name="Picture 10" descr="HTML &amp;lt;DIV&amp;gt; Tag">
            <a:extLst>
              <a:ext uri="{FF2B5EF4-FFF2-40B4-BE49-F238E27FC236}">
                <a16:creationId xmlns:a16="http://schemas.microsoft.com/office/drawing/2014/main" id="{4F41CC73-E16A-4FED-B7D6-0BDB0C848E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878" y="4894651"/>
            <a:ext cx="3308813" cy="110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97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elements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2" y="899721"/>
            <a:ext cx="8087911" cy="6186309"/>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latin typeface="Calibri (body)"/>
              </a:rPr>
              <a:t>Every HTML element has a default display value, depending on what type of element it is.</a:t>
            </a:r>
          </a:p>
          <a:p>
            <a:pPr marL="285750" indent="-285750" algn="just">
              <a:buFont typeface="Wingdings" panose="05000000000000000000" pitchFamily="2" charset="2"/>
              <a:buChar char="Ø"/>
            </a:pPr>
            <a:r>
              <a:rPr lang="en-US" b="0" i="0" dirty="0">
                <a:solidFill>
                  <a:srgbClr val="000000"/>
                </a:solidFill>
                <a:effectLst/>
                <a:latin typeface="Calibri (body)"/>
              </a:rPr>
              <a:t>A block-level element always starts on a new line.</a:t>
            </a:r>
            <a:endParaRPr lang="en-US" dirty="0">
              <a:solidFill>
                <a:srgbClr val="000000"/>
              </a:solidFill>
              <a:latin typeface="Calibri (body)"/>
            </a:endParaRPr>
          </a:p>
          <a:p>
            <a:pPr marL="285750" indent="-285750" algn="just">
              <a:buFont typeface="Wingdings" panose="05000000000000000000" pitchFamily="2" charset="2"/>
              <a:buChar char="Ø"/>
            </a:pPr>
            <a:r>
              <a:rPr lang="en-US" b="0" i="0" dirty="0">
                <a:solidFill>
                  <a:srgbClr val="000000"/>
                </a:solidFill>
                <a:effectLst/>
                <a:latin typeface="Calibri (body)"/>
              </a:rPr>
              <a:t>A block-level element always takes up the full width available (stretches out to the left and right as far as it can).</a:t>
            </a:r>
          </a:p>
          <a:p>
            <a:pPr marL="285750" indent="-285750" algn="just">
              <a:buFont typeface="Wingdings" panose="05000000000000000000" pitchFamily="2" charset="2"/>
              <a:buChar char="Ø"/>
            </a:pPr>
            <a:r>
              <a:rPr lang="en-US" b="0" i="0" dirty="0">
                <a:solidFill>
                  <a:srgbClr val="000000"/>
                </a:solidFill>
                <a:effectLst/>
                <a:latin typeface="Calibri (body)"/>
              </a:rPr>
              <a:t>A block level element has a top and a bottom margin, whereas an inline element does not.</a:t>
            </a:r>
          </a:p>
          <a:p>
            <a:pPr marL="285750" indent="-285750" algn="just">
              <a:buFont typeface="Wingdings" panose="05000000000000000000" pitchFamily="2" charset="2"/>
              <a:buChar char="Ø"/>
            </a:pPr>
            <a:r>
              <a:rPr lang="en-US" b="0" i="0" dirty="0">
                <a:solidFill>
                  <a:srgbClr val="000000"/>
                </a:solidFill>
                <a:effectLst/>
                <a:latin typeface="Calibri (body)"/>
              </a:rPr>
              <a:t>The &lt;div&gt; element is a block-level element.</a:t>
            </a:r>
            <a:endParaRPr lang="en-US" b="0" i="0" dirty="0">
              <a:solidFill>
                <a:srgbClr val="1B1B1B"/>
              </a:solidFill>
              <a:effectLst/>
              <a:latin typeface="Calibri (body)"/>
            </a:endParaRP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1B1B1B"/>
                </a:solidFill>
                <a:effectLst/>
                <a:latin typeface="Calibri (body)"/>
              </a:rPr>
              <a:t>HTML (</a:t>
            </a:r>
            <a:r>
              <a:rPr lang="en-US" b="1" i="0" dirty="0">
                <a:solidFill>
                  <a:srgbClr val="1B1B1B"/>
                </a:solidFill>
                <a:effectLst/>
                <a:latin typeface="Calibri (body)"/>
              </a:rPr>
              <a:t>Hypertext Markup Language</a:t>
            </a:r>
            <a:r>
              <a:rPr lang="en-US" b="0" i="0" dirty="0">
                <a:solidFill>
                  <a:srgbClr val="1B1B1B"/>
                </a:solidFill>
                <a:effectLst/>
                <a:latin typeface="Calibri (body)"/>
              </a:rPr>
              <a:t>) elements historically were categorized as either "block-level" elements or "inline-level" elements. </a:t>
            </a:r>
            <a:r>
              <a:rPr kumimoji="0" lang="en-US" altLang="en-US" i="0" u="none" strike="noStrike" cap="none" normalizeH="0" baseline="0" dirty="0">
                <a:ln>
                  <a:noFill/>
                </a:ln>
                <a:effectLst/>
                <a:latin typeface="Calibri (body)"/>
              </a:rPr>
              <a:t>The &lt;div&gt; tag defines a division or a section in an HTML document.</a:t>
            </a: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1B1B1B"/>
                </a:solidFill>
                <a:effectLst/>
                <a:latin typeface="Calibri (body)"/>
              </a:rPr>
              <a:t>A Block-level element occupies the entire horizontal space of its parent element (container), and vertical space equal to the height of its contents, thereby creating a "block".</a:t>
            </a: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000000"/>
                </a:solidFill>
                <a:effectLst/>
                <a:latin typeface="Calibri (body)"/>
              </a:rPr>
              <a:t>An inline element cannot contain a block-level element!</a:t>
            </a:r>
            <a:endParaRPr lang="en-US" dirty="0">
              <a:solidFill>
                <a:srgbClr val="1B1B1B"/>
              </a:solidFill>
              <a:latin typeface="Calibri (body)"/>
            </a:endParaRPr>
          </a:p>
          <a:p>
            <a:pPr marL="285750" indent="-285750" algn="just" eaLnBrk="0" fontAlgn="base" hangingPunct="0">
              <a:spcBef>
                <a:spcPct val="0"/>
              </a:spcBef>
              <a:spcAft>
                <a:spcPct val="0"/>
              </a:spcAft>
              <a:buFont typeface="Wingdings" panose="05000000000000000000" pitchFamily="2" charset="2"/>
              <a:buChar char="Ø"/>
            </a:pPr>
            <a:r>
              <a:rPr lang="en-US" b="0" i="0" dirty="0">
                <a:effectLst/>
                <a:latin typeface="Calibri (body)"/>
              </a:rPr>
              <a:t>HTML block level elements can appear in the body of an HTML page.</a:t>
            </a:r>
            <a:endParaRPr lang="en-US" b="0" i="0" dirty="0">
              <a:solidFill>
                <a:srgbClr val="1B1B1B"/>
              </a:solidFill>
              <a:effectLst/>
              <a:latin typeface="Calibri (body)"/>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363639"/>
                </a:solidFill>
                <a:effectLst/>
                <a:latin typeface="Calibri (body)"/>
              </a:rPr>
              <a:t>Examples of block level elements:</a:t>
            </a:r>
            <a:endParaRPr kumimoji="0" lang="en-US" altLang="en-US" b="0" i="0" u="none" strike="noStrike" cap="none" normalizeH="0" baseline="0" dirty="0">
              <a:ln>
                <a:noFill/>
              </a:ln>
              <a:solidFill>
                <a:schemeClr val="tx1"/>
              </a:solidFill>
              <a:effectLst/>
              <a:latin typeface="Calibri (body)"/>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&lt;p&gt;</a:t>
            </a: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All headings</a:t>
            </a: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&lt;article&gt;, &lt;section&gt;, &lt;div&gt;</a:t>
            </a:r>
            <a:endParaRPr kumimoji="0" lang="en-US" altLang="en-US" b="0" i="0" u="none" strike="noStrike" cap="none" normalizeH="0" baseline="0" dirty="0">
              <a:ln>
                <a:noFill/>
              </a:ln>
              <a:solidFill>
                <a:schemeClr val="tx1"/>
              </a:solidFill>
              <a:effectLst/>
              <a:latin typeface="Calibri (body)"/>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&lt;ol&gt;, &lt;ul&gt;, &lt;dl&gt;</a:t>
            </a:r>
          </a:p>
          <a:p>
            <a:pPr marL="285750" indent="-285750" algn="just" eaLnBrk="0" fontAlgn="base" hangingPunct="0">
              <a:spcBef>
                <a:spcPct val="0"/>
              </a:spcBef>
              <a:spcAft>
                <a:spcPct val="0"/>
              </a:spcAft>
              <a:buFont typeface="Wingdings" panose="05000000000000000000" pitchFamily="2" charset="2"/>
              <a:buChar char="Ø"/>
            </a:pPr>
            <a:endParaRPr kumimoji="0" lang="en-US" altLang="en-US" i="0" u="none" strike="noStrike" cap="none" normalizeH="0" baseline="0" dirty="0">
              <a:ln>
                <a:noFill/>
              </a:ln>
              <a:effectLst/>
              <a:latin typeface="Calibri (body)"/>
            </a:endParaRP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2053" name="Picture 5" descr="Section 7.2. Block-Level Elements | CSS: The Definitive Guide">
            <a:extLst>
              <a:ext uri="{FF2B5EF4-FFF2-40B4-BE49-F238E27FC236}">
                <a16:creationId xmlns:a16="http://schemas.microsoft.com/office/drawing/2014/main" id="{5740851A-D667-47BA-80B2-88FE6C24B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9673" y="3429000"/>
            <a:ext cx="3760907" cy="2664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8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add anchor tag and Image.</a:t>
            </a:r>
          </a:p>
          <a:p>
            <a:r>
              <a:rPr lang="en-US" dirty="0"/>
              <a:t>Adding anchor tag for link.</a:t>
            </a:r>
          </a:p>
          <a:p>
            <a:r>
              <a:rPr lang="en-US" dirty="0"/>
              <a:t>Adding Image tag and image will be clickable.</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images</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9" name="Picture 8">
            <a:extLst>
              <a:ext uri="{FF2B5EF4-FFF2-40B4-BE49-F238E27FC236}">
                <a16:creationId xmlns:a16="http://schemas.microsoft.com/office/drawing/2014/main" id="{6D73F892-19B9-49E6-839D-3CDEF1BEFE71}"/>
              </a:ext>
            </a:extLst>
          </p:cNvPr>
          <p:cNvPicPr>
            <a:picLocks noChangeAspect="1"/>
          </p:cNvPicPr>
          <p:nvPr/>
        </p:nvPicPr>
        <p:blipFill>
          <a:blip r:embed="rId5"/>
          <a:stretch>
            <a:fillRect/>
          </a:stretch>
        </p:blipFill>
        <p:spPr>
          <a:xfrm>
            <a:off x="6860332" y="1017158"/>
            <a:ext cx="4770533" cy="4922947"/>
          </a:xfrm>
          <a:prstGeom prst="rect">
            <a:avLst/>
          </a:prstGeom>
        </p:spPr>
      </p:pic>
    </p:spTree>
    <p:extLst>
      <p:ext uri="{BB962C8B-B14F-4D97-AF65-F5344CB8AC3E}">
        <p14:creationId xmlns:p14="http://schemas.microsoft.com/office/powerpoint/2010/main" val="240890647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11047</TotalTime>
  <Words>2178</Words>
  <Application>Microsoft Office PowerPoint</Application>
  <PresentationFormat>Widescreen</PresentationFormat>
  <Paragraphs>230</Paragraphs>
  <Slides>22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Arial Black</vt:lpstr>
      <vt:lpstr>Calibri</vt:lpstr>
      <vt:lpstr>Calibri (body)</vt:lpstr>
      <vt:lpstr>Calibri Light</vt:lpstr>
      <vt:lpstr>Consolas</vt:lpstr>
      <vt:lpstr>Cooper Black</vt:lpstr>
      <vt:lpstr>inter-regular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953</cp:revision>
  <dcterms:created xsi:type="dcterms:W3CDTF">2016-07-10T03:33:26Z</dcterms:created>
  <dcterms:modified xsi:type="dcterms:W3CDTF">2021-09-06T12:04:14Z</dcterms:modified>
</cp:coreProperties>
</file>